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9"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532" autoAdjust="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E0B62A-01D7-43C6-A584-DB9F5A03875B}" type="datetimeFigureOut">
              <a:rPr lang="en-US" smtClean="0"/>
              <a:pPr/>
              <a:t>8/30/2010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FDE1E3-7B0C-4FAC-ACBF-F5D8A14043D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7FDE1E3-7B0C-4FAC-ACBF-F5D8A14043DC}"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C537DF-5745-44C1-B45E-C8C90B704A3C}" type="datetimeFigureOut">
              <a:rPr lang="en-US" smtClean="0"/>
              <a:pPr/>
              <a:t>8/30/2010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537DF-5745-44C1-B45E-C8C90B704A3C}" type="datetimeFigureOut">
              <a:rPr lang="en-US" smtClean="0"/>
              <a:pPr/>
              <a:t>8/30/2010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537DF-5745-44C1-B45E-C8C90B704A3C}" type="datetimeFigureOut">
              <a:rPr lang="en-US" smtClean="0"/>
              <a:pPr/>
              <a:t>8/30/2010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537DF-5745-44C1-B45E-C8C90B704A3C}" type="datetimeFigureOut">
              <a:rPr lang="en-US" smtClean="0"/>
              <a:pPr/>
              <a:t>8/30/2010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C537DF-5745-44C1-B45E-C8C90B704A3C}" type="datetimeFigureOut">
              <a:rPr lang="en-US" smtClean="0"/>
              <a:pPr/>
              <a:t>8/30/2010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C537DF-5745-44C1-B45E-C8C90B704A3C}" type="datetimeFigureOut">
              <a:rPr lang="en-US" smtClean="0"/>
              <a:pPr/>
              <a:t>8/30/2010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C537DF-5745-44C1-B45E-C8C90B704A3C}" type="datetimeFigureOut">
              <a:rPr lang="en-US" smtClean="0"/>
              <a:pPr/>
              <a:t>8/30/2010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C537DF-5745-44C1-B45E-C8C90B704A3C}" type="datetimeFigureOut">
              <a:rPr lang="en-US" smtClean="0"/>
              <a:pPr/>
              <a:t>8/30/2010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C537DF-5745-44C1-B45E-C8C90B704A3C}" type="datetimeFigureOut">
              <a:rPr lang="en-US" smtClean="0"/>
              <a:pPr/>
              <a:t>8/30/2010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C537DF-5745-44C1-B45E-C8C90B704A3C}" type="datetimeFigureOut">
              <a:rPr lang="en-US" smtClean="0"/>
              <a:pPr/>
              <a:t>8/30/2010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C537DF-5745-44C1-B45E-C8C90B704A3C}" type="datetimeFigureOut">
              <a:rPr lang="en-US" smtClean="0"/>
              <a:pPr/>
              <a:t>8/30/2010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906F5E-1927-48E4-9AD3-7BB8C1AEBB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C537DF-5745-44C1-B45E-C8C90B704A3C}" type="datetimeFigureOut">
              <a:rPr lang="en-US" smtClean="0"/>
              <a:pPr/>
              <a:t>8/30/2010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906F5E-1927-48E4-9AD3-7BB8C1AEBB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752600"/>
            <a:ext cx="7772400" cy="1470025"/>
          </a:xfrm>
        </p:spPr>
        <p:txBody>
          <a:bodyPr>
            <a:normAutofit/>
          </a:bodyPr>
          <a:lstStyle/>
          <a:p>
            <a:r>
              <a:rPr lang="en-US" sz="6600" dirty="0" smtClean="0"/>
              <a:t>IT Banking</a:t>
            </a:r>
            <a:endParaRPr lang="en-US" sz="6600" dirty="0"/>
          </a:p>
        </p:txBody>
      </p:sp>
      <p:sp>
        <p:nvSpPr>
          <p:cNvPr id="4" name="TextBox 3"/>
          <p:cNvSpPr txBox="1"/>
          <p:nvPr/>
        </p:nvSpPr>
        <p:spPr>
          <a:xfrm>
            <a:off x="457200" y="4114800"/>
            <a:ext cx="8305800" cy="830997"/>
          </a:xfrm>
          <a:prstGeom prst="rect">
            <a:avLst/>
          </a:prstGeom>
          <a:noFill/>
        </p:spPr>
        <p:txBody>
          <a:bodyPr wrap="square" rtlCol="0">
            <a:spAutoFit/>
          </a:bodyPr>
          <a:lstStyle/>
          <a:p>
            <a:r>
              <a:rPr lang="en-US" sz="4800" dirty="0" smtClean="0"/>
              <a:t>Advantages and Disadvantages</a:t>
            </a:r>
            <a:endParaRPr lang="en-US" sz="4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EDI?</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shadeToTitle="1">
        <a:gradFill>
          <a:gsLst>
            <a:gs pos="1000">
              <a:srgbClr val="33CCFF"/>
            </a:gs>
            <a:gs pos="50000">
              <a:schemeClr val="accent1">
                <a:tint val="44500"/>
                <a:satMod val="160000"/>
              </a:schemeClr>
            </a:gs>
            <a:gs pos="100000">
              <a:schemeClr val="accent1">
                <a:tint val="23500"/>
                <a:satMod val="16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19600" y="914400"/>
            <a:ext cx="4572000" cy="3200400"/>
          </a:xfrm>
        </p:spPr>
        <p:txBody>
          <a:bodyPr/>
          <a:lstStyle/>
          <a:p>
            <a:r>
              <a:rPr lang="en-US" dirty="0" smtClean="0"/>
              <a:t>Phishing, hacking and Cloning</a:t>
            </a:r>
            <a:endParaRPr lang="en-US" dirty="0"/>
          </a:p>
        </p:txBody>
      </p:sp>
      <p:pic>
        <p:nvPicPr>
          <p:cNvPr id="1026" name="Picture 2" descr="http://static.howstuffworks.com/gif/phishing-1.jpg"/>
          <p:cNvPicPr>
            <a:picLocks noChangeAspect="1" noChangeArrowheads="1"/>
          </p:cNvPicPr>
          <p:nvPr/>
        </p:nvPicPr>
        <p:blipFill>
          <a:blip r:embed="rId2"/>
          <a:srcRect/>
          <a:stretch>
            <a:fillRect/>
          </a:stretch>
        </p:blipFill>
        <p:spPr bwMode="auto">
          <a:xfrm>
            <a:off x="152400" y="990600"/>
            <a:ext cx="4518212" cy="4876800"/>
          </a:xfrm>
          <a:prstGeom prst="rect">
            <a:avLst/>
          </a:prstGeom>
          <a:noFill/>
        </p:spPr>
      </p:pic>
      <p:pic>
        <p:nvPicPr>
          <p:cNvPr id="1030" name="Picture 6" descr="http://www.neytri.com/wp-content/uploads/2009/11/hacking.jpg"/>
          <p:cNvPicPr>
            <a:picLocks noChangeAspect="1" noChangeArrowheads="1"/>
          </p:cNvPicPr>
          <p:nvPr/>
        </p:nvPicPr>
        <p:blipFill>
          <a:blip r:embed="rId3"/>
          <a:srcRect b="-232"/>
          <a:stretch>
            <a:fillRect/>
          </a:stretch>
        </p:blipFill>
        <p:spPr bwMode="auto">
          <a:xfrm>
            <a:off x="5562600" y="3429000"/>
            <a:ext cx="2427112" cy="3048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Phishing</a:t>
            </a:r>
            <a:endParaRPr lang="en-US" dirty="0"/>
          </a:p>
        </p:txBody>
      </p:sp>
      <p:sp>
        <p:nvSpPr>
          <p:cNvPr id="3" name="Content Placeholder 2"/>
          <p:cNvSpPr>
            <a:spLocks noGrp="1"/>
          </p:cNvSpPr>
          <p:nvPr>
            <p:ph idx="1"/>
          </p:nvPr>
        </p:nvSpPr>
        <p:spPr/>
        <p:txBody>
          <a:bodyPr>
            <a:normAutofit fontScale="92500" lnSpcReduction="20000"/>
          </a:bodyPr>
          <a:lstStyle/>
          <a:p>
            <a:r>
              <a:rPr lang="en-US" sz="2800" b="1" dirty="0" smtClean="0"/>
              <a:t>Phishing</a:t>
            </a:r>
            <a:r>
              <a:rPr lang="en-US" sz="2800" dirty="0" smtClean="0"/>
              <a:t> is the criminally fraudulent process of attempting to acquire sensitive information such as usernames, passwords and credit card details by masquerading as a trustworthy entity in an electronic communication</a:t>
            </a:r>
          </a:p>
          <a:p>
            <a:r>
              <a:rPr lang="en-US" sz="2800" dirty="0" smtClean="0"/>
              <a:t>The main form of phishing is through emails, which directs users to fake websites impersonating trusted sites, such as a bank’s website. It will then prompt the user to enter sensitive information such as their account number and password.</a:t>
            </a:r>
          </a:p>
          <a:p>
            <a:r>
              <a:rPr lang="en-US" sz="2800" dirty="0" smtClean="0"/>
              <a:t>Phishing now includes various scams such as the creation of fake websites, installation of Trojan horses by key loggers and screen capture.</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Cloning of Credit Cards</a:t>
            </a:r>
            <a:endParaRPr lang="en-US" dirty="0"/>
          </a:p>
        </p:txBody>
      </p:sp>
      <p:sp>
        <p:nvSpPr>
          <p:cNvPr id="3" name="Content Placeholder 2"/>
          <p:cNvSpPr>
            <a:spLocks noGrp="1"/>
          </p:cNvSpPr>
          <p:nvPr>
            <p:ph idx="1"/>
          </p:nvPr>
        </p:nvSpPr>
        <p:spPr/>
        <p:txBody>
          <a:bodyPr/>
          <a:lstStyle/>
          <a:p>
            <a:r>
              <a:rPr lang="en-US" dirty="0" smtClean="0"/>
              <a:t>The cloning of credit cards involves the use of a pocket sized device which resembles </a:t>
            </a:r>
            <a:r>
              <a:rPr lang="en-US" smtClean="0"/>
              <a:t>a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5"/>
          <p:cNvPicPr>
            <a:picLocks noChangeAspect="1" noChangeArrowheads="1"/>
          </p:cNvPicPr>
          <p:nvPr/>
        </p:nvPicPr>
        <p:blipFill>
          <a:blip r:embed="rId2"/>
          <a:srcRect/>
          <a:stretch>
            <a:fillRect/>
          </a:stretch>
        </p:blipFill>
        <p:spPr bwMode="auto">
          <a:xfrm>
            <a:off x="381000" y="152400"/>
            <a:ext cx="8286750" cy="62103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IT banking is faster and more convenient for the user as they no longer are required to be at the bank.</a:t>
            </a:r>
          </a:p>
          <a:p>
            <a:r>
              <a:rPr lang="en-US" dirty="0" smtClean="0"/>
              <a:t>IT banking is more efficient, allowing users to transfer funds at a much higher speed then traditional transactions.</a:t>
            </a:r>
          </a:p>
          <a:p>
            <a:r>
              <a:rPr lang="en-US" dirty="0" smtClean="0"/>
              <a:t>The user is also given the ability to manage more then one bank account.</a:t>
            </a:r>
          </a:p>
          <a:p>
            <a:r>
              <a:rPr lang="en-US" dirty="0" smtClean="0"/>
              <a:t>The user has the ability to manage assets more effectively.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p:txBody>
          <a:bodyPr/>
          <a:lstStyle/>
          <a:p>
            <a:r>
              <a:rPr lang="en-US" dirty="0" smtClean="0"/>
              <a:t>IT banking has more security issues due to spyware (key loggers) and hackers.</a:t>
            </a:r>
          </a:p>
          <a:p>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the security problems of online banking</a:t>
            </a:r>
            <a:endParaRPr lang="en-US" dirty="0"/>
          </a:p>
        </p:txBody>
      </p:sp>
      <p:sp>
        <p:nvSpPr>
          <p:cNvPr id="3" name="Content Placeholder 2"/>
          <p:cNvSpPr>
            <a:spLocks noGrp="1"/>
          </p:cNvSpPr>
          <p:nvPr>
            <p:ph idx="1"/>
          </p:nvPr>
        </p:nvSpPr>
        <p:spPr/>
        <p:txBody>
          <a:bodyPr/>
          <a:lstStyle/>
          <a:p>
            <a:r>
              <a:rPr lang="en-US" dirty="0" smtClean="0"/>
              <a:t>In 2004, 12 million Americans each had on average $1,200 stolen. Amounting to a total of over $2 billion in losses.</a:t>
            </a:r>
          </a:p>
          <a:p>
            <a:r>
              <a:rPr lang="en-US" dirty="0" smtClean="0"/>
              <a:t>8.9 million Americans fell victim to identity theft in </a:t>
            </a:r>
            <a:r>
              <a:rPr lang="en-US" dirty="0" smtClean="0"/>
              <a:t>2003. An average of  </a:t>
            </a:r>
            <a:r>
              <a:rPr lang="en-US" dirty="0" smtClean="0"/>
              <a:t>$5316 a person </a:t>
            </a:r>
            <a:r>
              <a:rPr lang="en-US" smtClean="0"/>
              <a:t>was stolen.</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EFT- What is it?</a:t>
            </a:r>
            <a:endParaRPr lang="en-US" dirty="0"/>
          </a:p>
        </p:txBody>
      </p:sp>
      <p:sp>
        <p:nvSpPr>
          <p:cNvPr id="3" name="Content Placeholder 2"/>
          <p:cNvSpPr>
            <a:spLocks noGrp="1"/>
          </p:cNvSpPr>
          <p:nvPr>
            <p:ph idx="1"/>
          </p:nvPr>
        </p:nvSpPr>
        <p:spPr/>
        <p:txBody>
          <a:bodyPr/>
          <a:lstStyle/>
          <a:p>
            <a:pPr>
              <a:buNone/>
            </a:pPr>
            <a:r>
              <a:rPr lang="en-US" dirty="0" smtClean="0"/>
              <a:t>An Electronic Fund Transfer (EFT) is a process whereby money is transferred from one place to another electronically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EFTs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EFT procedure is a quick and efficient way to transfer money from one account to another.</a:t>
            </a:r>
          </a:p>
          <a:p>
            <a:r>
              <a:rPr lang="en-US" dirty="0" smtClean="0"/>
              <a:t>Once funds have been paid into an account using this procedure, it should be available immediately.</a:t>
            </a:r>
          </a:p>
          <a:p>
            <a:r>
              <a:rPr lang="en-US" dirty="0" smtClean="0"/>
              <a:t>If you are earning a salary then the funds may be added to your account automatically. It also allows for the use of automated tellers and the use of debit cards for the payment of goods and services.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Dis-advatages</a:t>
            </a:r>
            <a:r>
              <a:rPr lang="en-US" dirty="0" smtClean="0"/>
              <a:t> of EFTs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EFT POS?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TotalTime>
  <Words>387</Words>
  <Application>Microsoft Office PowerPoint</Application>
  <PresentationFormat>On-screen Show (4:3)</PresentationFormat>
  <Paragraphs>29</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IT Banking</vt:lpstr>
      <vt:lpstr>Slide 2</vt:lpstr>
      <vt:lpstr>Advantages</vt:lpstr>
      <vt:lpstr>Disadvantages</vt:lpstr>
      <vt:lpstr>Examples of the security problems of online banking</vt:lpstr>
      <vt:lpstr>EFT- What is it?</vt:lpstr>
      <vt:lpstr>Advantages of EFTs</vt:lpstr>
      <vt:lpstr>Dis-advatages of EFTs</vt:lpstr>
      <vt:lpstr>What is EFT POS?</vt:lpstr>
      <vt:lpstr>What is EDI?</vt:lpstr>
      <vt:lpstr>Slide 11</vt:lpstr>
      <vt:lpstr>Phishing, hacking and Cloning</vt:lpstr>
      <vt:lpstr>Phishing</vt:lpstr>
      <vt:lpstr>Cloning of Credit Cards</vt:lpstr>
    </vt:vector>
  </TitlesOfParts>
  <Company>ISR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Banking</dc:title>
  <dc:creator>brigmal</dc:creator>
  <cp:lastModifiedBy>brigmal</cp:lastModifiedBy>
  <cp:revision>12</cp:revision>
  <dcterms:created xsi:type="dcterms:W3CDTF">2010-08-24T07:53:51Z</dcterms:created>
  <dcterms:modified xsi:type="dcterms:W3CDTF">2010-08-30T05:13:54Z</dcterms:modified>
</cp:coreProperties>
</file>