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92" autoAdjust="0"/>
    <p:restoredTop sz="94660"/>
  </p:normalViewPr>
  <p:slideViewPr>
    <p:cSldViewPr>
      <p:cViewPr>
        <p:scale>
          <a:sx n="75" d="100"/>
          <a:sy n="75" d="100"/>
        </p:scale>
        <p:origin x="-1302" y="19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76B72C27-B793-42F5-8260-842B2FDDD708}" type="datetimeFigureOut">
              <a:rPr lang="en-US" smtClean="0"/>
              <a:pPr/>
              <a:t>9/3/2010</a:t>
            </a:fld>
            <a:endParaRPr lang="en-US"/>
          </a:p>
        </p:txBody>
      </p:sp>
      <p:sp>
        <p:nvSpPr>
          <p:cNvPr id="16" name="Slide Number Placeholder 15"/>
          <p:cNvSpPr>
            <a:spLocks noGrp="1"/>
          </p:cNvSpPr>
          <p:nvPr>
            <p:ph type="sldNum" sz="quarter" idx="11"/>
          </p:nvPr>
        </p:nvSpPr>
        <p:spPr/>
        <p:txBody>
          <a:bodyPr/>
          <a:lstStyle/>
          <a:p>
            <a:fld id="{FF4A25E7-2947-4239-A02A-8708077F4DBC}"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B72C27-B793-42F5-8260-842B2FDDD708}" type="datetimeFigureOut">
              <a:rPr lang="en-US" smtClean="0"/>
              <a:pPr/>
              <a:t>9/3/2010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4A25E7-2947-4239-A02A-8708077F4DB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B72C27-B793-42F5-8260-842B2FDDD708}" type="datetimeFigureOut">
              <a:rPr lang="en-US" smtClean="0"/>
              <a:pPr/>
              <a:t>9/3/2010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4A25E7-2947-4239-A02A-8708077F4DB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76B72C27-B793-42F5-8260-842B2FDDD708}" type="datetimeFigureOut">
              <a:rPr lang="en-US" smtClean="0"/>
              <a:pPr/>
              <a:t>9/3/2010</a:t>
            </a:fld>
            <a:endParaRPr lang="en-US"/>
          </a:p>
        </p:txBody>
      </p:sp>
      <p:sp>
        <p:nvSpPr>
          <p:cNvPr id="15" name="Slide Number Placeholder 14"/>
          <p:cNvSpPr>
            <a:spLocks noGrp="1"/>
          </p:cNvSpPr>
          <p:nvPr>
            <p:ph type="sldNum" sz="quarter" idx="15"/>
          </p:nvPr>
        </p:nvSpPr>
        <p:spPr/>
        <p:txBody>
          <a:bodyPr/>
          <a:lstStyle>
            <a:lvl1pPr algn="ctr">
              <a:defRPr/>
            </a:lvl1pPr>
          </a:lstStyle>
          <a:p>
            <a:fld id="{FF4A25E7-2947-4239-A02A-8708077F4DBC}"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6B72C27-B793-42F5-8260-842B2FDDD708}" type="datetimeFigureOut">
              <a:rPr lang="en-US" smtClean="0"/>
              <a:pPr/>
              <a:t>9/3/2010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4A25E7-2947-4239-A02A-8708077F4DBC}"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6B72C27-B793-42F5-8260-842B2FDDD708}" type="datetimeFigureOut">
              <a:rPr lang="en-US" smtClean="0"/>
              <a:pPr/>
              <a:t>9/3/2010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4A25E7-2947-4239-A02A-8708077F4DBC}"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FF4A25E7-2947-4239-A02A-8708077F4DBC}"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76B72C27-B793-42F5-8260-842B2FDDD708}" type="datetimeFigureOut">
              <a:rPr lang="en-US" smtClean="0"/>
              <a:pPr/>
              <a:t>9/3/2010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6B72C27-B793-42F5-8260-842B2FDDD708}" type="datetimeFigureOut">
              <a:rPr lang="en-US" smtClean="0"/>
              <a:pPr/>
              <a:t>9/3/2010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4A25E7-2947-4239-A02A-8708077F4DBC}"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B72C27-B793-42F5-8260-842B2FDDD708}" type="datetimeFigureOut">
              <a:rPr lang="en-US" smtClean="0"/>
              <a:pPr/>
              <a:t>9/3/2010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4A25E7-2947-4239-A02A-8708077F4DB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76B72C27-B793-42F5-8260-842B2FDDD708}" type="datetimeFigureOut">
              <a:rPr lang="en-US" smtClean="0"/>
              <a:pPr/>
              <a:t>9/3/2010</a:t>
            </a:fld>
            <a:endParaRPr lang="en-US"/>
          </a:p>
        </p:txBody>
      </p:sp>
      <p:sp>
        <p:nvSpPr>
          <p:cNvPr id="9" name="Slide Number Placeholder 8"/>
          <p:cNvSpPr>
            <a:spLocks noGrp="1"/>
          </p:cNvSpPr>
          <p:nvPr>
            <p:ph type="sldNum" sz="quarter" idx="15"/>
          </p:nvPr>
        </p:nvSpPr>
        <p:spPr/>
        <p:txBody>
          <a:bodyPr/>
          <a:lstStyle/>
          <a:p>
            <a:fld id="{FF4A25E7-2947-4239-A02A-8708077F4DBC}"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76B72C27-B793-42F5-8260-842B2FDDD708}" type="datetimeFigureOut">
              <a:rPr lang="en-US" smtClean="0"/>
              <a:pPr/>
              <a:t>9/3/2010</a:t>
            </a:fld>
            <a:endParaRPr lang="en-US"/>
          </a:p>
        </p:txBody>
      </p:sp>
      <p:sp>
        <p:nvSpPr>
          <p:cNvPr id="9" name="Slide Number Placeholder 8"/>
          <p:cNvSpPr>
            <a:spLocks noGrp="1"/>
          </p:cNvSpPr>
          <p:nvPr>
            <p:ph type="sldNum" sz="quarter" idx="11"/>
          </p:nvPr>
        </p:nvSpPr>
        <p:spPr/>
        <p:txBody>
          <a:bodyPr/>
          <a:lstStyle/>
          <a:p>
            <a:fld id="{FF4A25E7-2947-4239-A02A-8708077F4DBC}"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6B72C27-B793-42F5-8260-842B2FDDD708}" type="datetimeFigureOut">
              <a:rPr lang="en-US" smtClean="0"/>
              <a:pPr/>
              <a:t>9/3/2010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FF4A25E7-2947-4239-A02A-8708077F4DBC}"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31000">
              <a:schemeClr val="bg1">
                <a:lumMod val="50000"/>
                <a:lumOff val="50000"/>
              </a:schemeClr>
            </a:gs>
            <a:gs pos="70000">
              <a:schemeClr val="bg1">
                <a:lumMod val="75000"/>
                <a:lumOff val="25000"/>
              </a:schemeClr>
            </a:gs>
            <a:gs pos="100000">
              <a:schemeClr val="bg1"/>
            </a:gs>
          </a:gsLst>
          <a:lin ang="18900000" scaled="1"/>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2819400"/>
            <a:ext cx="6400800" cy="1752600"/>
          </a:xfrm>
        </p:spPr>
        <p:txBody>
          <a:bodyPr/>
          <a:lstStyle/>
          <a:p>
            <a:r>
              <a:rPr lang="en-US" b="1" dirty="0" smtClean="0">
                <a:solidFill>
                  <a:schemeClr val="tx1"/>
                </a:solidFill>
              </a:rPr>
              <a:t>Threats and ways you can protect your computer</a:t>
            </a:r>
            <a:endParaRPr lang="en-US" b="1" dirty="0">
              <a:solidFill>
                <a:schemeClr val="tx1"/>
              </a:solidFill>
            </a:endParaRPr>
          </a:p>
        </p:txBody>
      </p:sp>
      <p:sp>
        <p:nvSpPr>
          <p:cNvPr id="2" name="Title 1"/>
          <p:cNvSpPr>
            <a:spLocks noGrp="1"/>
          </p:cNvSpPr>
          <p:nvPr>
            <p:ph type="ctrTitle"/>
          </p:nvPr>
        </p:nvSpPr>
        <p:spPr>
          <a:xfrm>
            <a:off x="609600" y="1447800"/>
            <a:ext cx="7772400" cy="1470025"/>
          </a:xfrm>
        </p:spPr>
        <p:txBody>
          <a:bodyPr>
            <a:normAutofit fontScale="90000"/>
          </a:bodyPr>
          <a:lstStyle/>
          <a:p>
            <a:r>
              <a:rPr lang="en-US" b="1" dirty="0" smtClean="0"/>
              <a:t>Computer and Data Security</a:t>
            </a:r>
            <a:endParaRPr lang="en-US" b="1"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a:buNone/>
            </a:pPr>
            <a:r>
              <a:rPr lang="en-US" dirty="0" smtClean="0"/>
              <a:t>All forms of phishing and hacking are based on two concepts, the first of which is to use social engineering techniques to convince you to give up your private details to some foreign source, the second of which involves placing a file into your computer,  either way if you are ever contacted by some third party and they wish for you to hand over details </a:t>
            </a:r>
            <a:r>
              <a:rPr lang="en-US" smtClean="0"/>
              <a:t>or have </a:t>
            </a:r>
            <a:r>
              <a:rPr lang="en-US" dirty="0" smtClean="0"/>
              <a:t>you download a file, then you should </a:t>
            </a:r>
            <a:r>
              <a:rPr lang="en-US" smtClean="0"/>
              <a:t>be suspicious.</a:t>
            </a:r>
            <a:endParaRPr lang="en-US" dirty="0" smtClean="0"/>
          </a:p>
          <a:p>
            <a:pPr>
              <a:buNone/>
            </a:pPr>
            <a:endParaRPr lang="en-US" dirty="0" smtClean="0"/>
          </a:p>
          <a:p>
            <a:r>
              <a:rPr lang="en-US" dirty="0" smtClean="0"/>
              <a:t>Enabling automatic updates</a:t>
            </a:r>
          </a:p>
          <a:p>
            <a:r>
              <a:rPr lang="en-US" dirty="0" smtClean="0"/>
              <a:t>Enabling your firewall</a:t>
            </a:r>
          </a:p>
          <a:p>
            <a:r>
              <a:rPr lang="en-US" dirty="0" smtClean="0"/>
              <a:t>Making regular backups</a:t>
            </a:r>
          </a:p>
          <a:p>
            <a:r>
              <a:rPr lang="en-US" dirty="0" smtClean="0"/>
              <a:t>Surfing the web with a secure web browser</a:t>
            </a:r>
          </a:p>
          <a:p>
            <a:r>
              <a:rPr lang="en-US" dirty="0" smtClean="0"/>
              <a:t>Using a trusted anti-virus software</a:t>
            </a:r>
          </a:p>
          <a:p>
            <a:r>
              <a:rPr lang="en-US" dirty="0" smtClean="0"/>
              <a:t>Only </a:t>
            </a:r>
            <a:r>
              <a:rPr lang="en-US" dirty="0" smtClean="0"/>
              <a:t>downloading </a:t>
            </a:r>
            <a:r>
              <a:rPr lang="en-US" dirty="0" smtClean="0"/>
              <a:t>and </a:t>
            </a:r>
            <a:r>
              <a:rPr lang="en-US" dirty="0" smtClean="0"/>
              <a:t>opening </a:t>
            </a:r>
            <a:r>
              <a:rPr lang="en-US" dirty="0" smtClean="0"/>
              <a:t>files from a trusted and secure source (e.g. emails)</a:t>
            </a:r>
          </a:p>
        </p:txBody>
      </p:sp>
      <p:sp>
        <p:nvSpPr>
          <p:cNvPr id="3" name="Title 2"/>
          <p:cNvSpPr>
            <a:spLocks noGrp="1"/>
          </p:cNvSpPr>
          <p:nvPr>
            <p:ph type="title"/>
          </p:nvPr>
        </p:nvSpPr>
        <p:spPr/>
        <p:txBody>
          <a:bodyPr/>
          <a:lstStyle/>
          <a:p>
            <a:r>
              <a:rPr lang="en-US" dirty="0" smtClean="0"/>
              <a:t>How Can You Protect Yourself?</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20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20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20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20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fade">
                                      <p:cBhvr>
                                        <p:cTn id="37" dur="20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There are a number of security risks that computer users face, some include;</a:t>
            </a:r>
          </a:p>
          <a:p>
            <a:r>
              <a:rPr lang="en-US" dirty="0" smtClean="0"/>
              <a:t>Trojans</a:t>
            </a:r>
          </a:p>
          <a:p>
            <a:r>
              <a:rPr lang="en-US" dirty="0" smtClean="0"/>
              <a:t>Conficker </a:t>
            </a:r>
            <a:r>
              <a:rPr lang="en-US" dirty="0" smtClean="0"/>
              <a:t>worms</a:t>
            </a:r>
          </a:p>
          <a:p>
            <a:r>
              <a:rPr lang="en-US" dirty="0" smtClean="0"/>
              <a:t>Key loggers</a:t>
            </a:r>
          </a:p>
          <a:p>
            <a:r>
              <a:rPr lang="en-US" dirty="0" smtClean="0"/>
              <a:t>Viruses</a:t>
            </a:r>
          </a:p>
          <a:p>
            <a:pPr>
              <a:buNone/>
            </a:pPr>
            <a:endParaRPr lang="en-US" dirty="0" smtClean="0"/>
          </a:p>
          <a:p>
            <a:pPr>
              <a:buNone/>
            </a:pPr>
            <a:endParaRPr lang="en-US" dirty="0" smtClean="0"/>
          </a:p>
          <a:p>
            <a:pPr>
              <a:buNone/>
            </a:pPr>
            <a:endParaRPr lang="en-US" dirty="0" smtClean="0"/>
          </a:p>
          <a:p>
            <a:endParaRPr lang="en-US" dirty="0"/>
          </a:p>
        </p:txBody>
      </p:sp>
      <p:sp>
        <p:nvSpPr>
          <p:cNvPr id="3" name="Title 2"/>
          <p:cNvSpPr>
            <a:spLocks noGrp="1"/>
          </p:cNvSpPr>
          <p:nvPr>
            <p:ph type="title"/>
          </p:nvPr>
        </p:nvSpPr>
        <p:spPr/>
        <p:txBody>
          <a:bodyPr/>
          <a:lstStyle/>
          <a:p>
            <a:r>
              <a:rPr lang="en-US" dirty="0" smtClean="0"/>
              <a:t>List of Security Risks</a:t>
            </a:r>
            <a:endParaRPr lang="en-US" dirty="0"/>
          </a:p>
        </p:txBody>
      </p:sp>
      <p:pic>
        <p:nvPicPr>
          <p:cNvPr id="2050" name="Picture 2" descr="C:\Users\Ian Brigmann\Desktop\titlephoto[1].jpg"/>
          <p:cNvPicPr>
            <a:picLocks noChangeAspect="1" noChangeArrowheads="1"/>
          </p:cNvPicPr>
          <p:nvPr/>
        </p:nvPicPr>
        <p:blipFill>
          <a:blip r:embed="rId2" cstate="print"/>
          <a:srcRect/>
          <a:stretch>
            <a:fillRect/>
          </a:stretch>
        </p:blipFill>
        <p:spPr bwMode="auto">
          <a:xfrm>
            <a:off x="3505200" y="3048000"/>
            <a:ext cx="5052060" cy="3224718"/>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20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A Trojan is a program appears to be legitimate and perform a desirable function for the user. Once the Trojan is installed it facilitates unauthorized access of the users system.</a:t>
            </a:r>
            <a:endParaRPr lang="en-US" dirty="0"/>
          </a:p>
        </p:txBody>
      </p:sp>
      <p:sp>
        <p:nvSpPr>
          <p:cNvPr id="3" name="Title 2"/>
          <p:cNvSpPr>
            <a:spLocks noGrp="1"/>
          </p:cNvSpPr>
          <p:nvPr>
            <p:ph type="title"/>
          </p:nvPr>
        </p:nvSpPr>
        <p:spPr/>
        <p:txBody>
          <a:bodyPr/>
          <a:lstStyle/>
          <a:p>
            <a:r>
              <a:rPr lang="en-US" dirty="0" smtClean="0"/>
              <a:t>What is a Trojan?</a:t>
            </a:r>
            <a:endParaRPr lang="en-US" dirty="0"/>
          </a:p>
        </p:txBody>
      </p:sp>
      <p:pic>
        <p:nvPicPr>
          <p:cNvPr id="1026" name="Picture 2" descr="C:\Users\Ian Brigmann\Desktop\01_-_trojan_horse[1].jpg"/>
          <p:cNvPicPr>
            <a:picLocks noChangeAspect="1" noChangeArrowheads="1"/>
          </p:cNvPicPr>
          <p:nvPr/>
        </p:nvPicPr>
        <p:blipFill>
          <a:blip r:embed="rId2" cstate="print"/>
          <a:srcRect/>
          <a:stretch>
            <a:fillRect/>
          </a:stretch>
        </p:blipFill>
        <p:spPr bwMode="auto">
          <a:xfrm>
            <a:off x="2667000" y="3276600"/>
            <a:ext cx="3733800" cy="298262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There are 4 different types of Trojans, these include;</a:t>
            </a:r>
          </a:p>
          <a:p>
            <a:r>
              <a:rPr lang="en-US" dirty="0" smtClean="0"/>
              <a:t>Remote Access Trojans (RAT)</a:t>
            </a:r>
          </a:p>
          <a:p>
            <a:r>
              <a:rPr lang="en-US" dirty="0" smtClean="0"/>
              <a:t>Backdoor Trojans (backdoors)</a:t>
            </a:r>
          </a:p>
          <a:p>
            <a:r>
              <a:rPr lang="en-US" dirty="0" smtClean="0"/>
              <a:t>IRC Trojans (</a:t>
            </a:r>
            <a:r>
              <a:rPr lang="en-US" dirty="0" err="1" smtClean="0"/>
              <a:t>IRCBots</a:t>
            </a:r>
            <a:r>
              <a:rPr lang="en-US" dirty="0" smtClean="0"/>
              <a:t>)</a:t>
            </a:r>
          </a:p>
          <a:p>
            <a:r>
              <a:rPr lang="en-US" dirty="0" smtClean="0"/>
              <a:t>Key logging Trojans</a:t>
            </a:r>
          </a:p>
          <a:p>
            <a:pPr>
              <a:buNone/>
            </a:pPr>
            <a:endParaRPr lang="en-US" dirty="0" smtClean="0"/>
          </a:p>
        </p:txBody>
      </p:sp>
      <p:sp>
        <p:nvSpPr>
          <p:cNvPr id="3" name="Title 2"/>
          <p:cNvSpPr>
            <a:spLocks noGrp="1"/>
          </p:cNvSpPr>
          <p:nvPr>
            <p:ph type="title"/>
          </p:nvPr>
        </p:nvSpPr>
        <p:spPr/>
        <p:txBody>
          <a:bodyPr/>
          <a:lstStyle/>
          <a:p>
            <a:r>
              <a:rPr lang="en-US" dirty="0" smtClean="0"/>
              <a:t>Different Types of Trojans</a:t>
            </a:r>
            <a:endParaRPr lang="en-US" dirty="0"/>
          </a:p>
        </p:txBody>
      </p:sp>
      <p:pic>
        <p:nvPicPr>
          <p:cNvPr id="3074" name="Picture 2" descr="C:\Users\Ian Brigmann\Desktop\trojan[2].png"/>
          <p:cNvPicPr>
            <a:picLocks noChangeAspect="1" noChangeArrowheads="1"/>
          </p:cNvPicPr>
          <p:nvPr/>
        </p:nvPicPr>
        <p:blipFill>
          <a:blip r:embed="rId2" cstate="print"/>
          <a:srcRect b="3099"/>
          <a:stretch>
            <a:fillRect/>
          </a:stretch>
        </p:blipFill>
        <p:spPr bwMode="auto">
          <a:xfrm>
            <a:off x="4495800" y="3200400"/>
            <a:ext cx="4162425" cy="32766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20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None/>
            </a:pPr>
            <a:r>
              <a:rPr lang="en-US" dirty="0" smtClean="0"/>
              <a:t>Several security risks arise after the Trojan is installed on the users system.</a:t>
            </a:r>
          </a:p>
          <a:p>
            <a:r>
              <a:rPr lang="en-US" dirty="0" smtClean="0"/>
              <a:t>Use of the users computer as part of a </a:t>
            </a:r>
            <a:r>
              <a:rPr lang="en-US" dirty="0" err="1" smtClean="0"/>
              <a:t>botnet</a:t>
            </a:r>
            <a:r>
              <a:rPr lang="en-US" dirty="0" smtClean="0"/>
              <a:t> (the attacker can then use the computer to distribute </a:t>
            </a:r>
            <a:r>
              <a:rPr lang="en-US" dirty="0" err="1" smtClean="0"/>
              <a:t>DoS</a:t>
            </a:r>
            <a:r>
              <a:rPr lang="en-US" dirty="0" smtClean="0"/>
              <a:t> attacks)</a:t>
            </a:r>
          </a:p>
          <a:p>
            <a:r>
              <a:rPr lang="en-US" dirty="0" smtClean="0"/>
              <a:t>Data theft through the use of keystroke logging</a:t>
            </a:r>
          </a:p>
          <a:p>
            <a:pPr>
              <a:buNone/>
            </a:pPr>
            <a:r>
              <a:rPr lang="en-US" dirty="0" smtClean="0"/>
              <a:t> (e.g. retrieving user names and passwords)</a:t>
            </a:r>
          </a:p>
          <a:p>
            <a:r>
              <a:rPr lang="en-US" dirty="0" smtClean="0"/>
              <a:t>Modification or deletion of the users files</a:t>
            </a:r>
          </a:p>
          <a:p>
            <a:r>
              <a:rPr lang="en-US" dirty="0" smtClean="0"/>
              <a:t>Installation of other viruses such as malware.</a:t>
            </a:r>
          </a:p>
          <a:p>
            <a:r>
              <a:rPr lang="en-US" dirty="0" smtClean="0"/>
              <a:t>Allows the attacker to view the users screen and to view any attached webcam.</a:t>
            </a:r>
            <a:endParaRPr lang="en-US" dirty="0"/>
          </a:p>
        </p:txBody>
      </p:sp>
      <p:sp>
        <p:nvSpPr>
          <p:cNvPr id="3" name="Title 2"/>
          <p:cNvSpPr>
            <a:spLocks noGrp="1"/>
          </p:cNvSpPr>
          <p:nvPr>
            <p:ph type="title"/>
          </p:nvPr>
        </p:nvSpPr>
        <p:spPr/>
        <p:txBody>
          <a:bodyPr/>
          <a:lstStyle/>
          <a:p>
            <a:r>
              <a:rPr lang="en-US" dirty="0" smtClean="0"/>
              <a:t>Security Risks Due To Trojans</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20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20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20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2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Fake software downloads or bundling (e.g. when the Trojan horse is included in a software application, such as when you illegally download a computer game)</a:t>
            </a:r>
          </a:p>
          <a:p>
            <a:r>
              <a:rPr lang="en-US" dirty="0" smtClean="0"/>
              <a:t>Email attachments</a:t>
            </a:r>
          </a:p>
          <a:p>
            <a:r>
              <a:rPr lang="en-US" dirty="0" smtClean="0"/>
              <a:t>Application exploits (e.g. flaws in web browsers, media players and instant messaging clients)</a:t>
            </a:r>
          </a:p>
          <a:p>
            <a:endParaRPr lang="en-US" dirty="0"/>
          </a:p>
        </p:txBody>
      </p:sp>
      <p:sp>
        <p:nvSpPr>
          <p:cNvPr id="3" name="Title 2"/>
          <p:cNvSpPr>
            <a:spLocks noGrp="1"/>
          </p:cNvSpPr>
          <p:nvPr>
            <p:ph type="title"/>
          </p:nvPr>
        </p:nvSpPr>
        <p:spPr/>
        <p:txBody>
          <a:bodyPr/>
          <a:lstStyle/>
          <a:p>
            <a:r>
              <a:rPr lang="en-US" dirty="0" smtClean="0"/>
              <a:t>How Are The Trojans Distributed?</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572000"/>
          </a:xfrm>
        </p:spPr>
        <p:txBody>
          <a:bodyPr/>
          <a:lstStyle/>
          <a:p>
            <a:r>
              <a:rPr lang="en-US" dirty="0" smtClean="0"/>
              <a:t>A Conficker worm is one of the most infamous worms, due to the fact that it is the most widespread and the most dangerous.</a:t>
            </a:r>
            <a:endParaRPr lang="en-US" dirty="0" smtClean="0"/>
          </a:p>
          <a:p>
            <a:r>
              <a:rPr lang="en-US" dirty="0" smtClean="0"/>
              <a:t>Since </a:t>
            </a:r>
            <a:r>
              <a:rPr lang="en-US" dirty="0" smtClean="0"/>
              <a:t>the Conficker Worms release it has </a:t>
            </a:r>
            <a:r>
              <a:rPr lang="en-US" dirty="0" smtClean="0"/>
              <a:t>over </a:t>
            </a:r>
            <a:r>
              <a:rPr lang="en-US" dirty="0" smtClean="0"/>
              <a:t>seven million government, business and home computers in over 200 countries now under its control.</a:t>
            </a:r>
          </a:p>
          <a:p>
            <a:endParaRPr lang="en-US" dirty="0"/>
          </a:p>
        </p:txBody>
      </p:sp>
      <p:pic>
        <p:nvPicPr>
          <p:cNvPr id="4098" name="Picture 2" descr="C:\Users\Ian Brigmann\Desktop\040109_conficker_worm_thumb[2].jpg"/>
          <p:cNvPicPr>
            <a:picLocks noChangeAspect="1" noChangeArrowheads="1"/>
          </p:cNvPicPr>
          <p:nvPr/>
        </p:nvPicPr>
        <p:blipFill>
          <a:blip r:embed="rId2" cstate="print"/>
          <a:srcRect/>
          <a:stretch>
            <a:fillRect/>
          </a:stretch>
        </p:blipFill>
        <p:spPr bwMode="auto">
          <a:xfrm>
            <a:off x="2438400" y="3886200"/>
            <a:ext cx="3657600" cy="2743200"/>
          </a:xfrm>
          <a:prstGeom prst="rect">
            <a:avLst/>
          </a:prstGeom>
          <a:noFill/>
        </p:spPr>
      </p:pic>
      <p:sp>
        <p:nvSpPr>
          <p:cNvPr id="5" name="Title 4"/>
          <p:cNvSpPr>
            <a:spLocks noGrp="1"/>
          </p:cNvSpPr>
          <p:nvPr>
            <p:ph type="title"/>
          </p:nvPr>
        </p:nvSpPr>
        <p:spPr>
          <a:xfrm>
            <a:off x="457200" y="0"/>
            <a:ext cx="8229600" cy="1219200"/>
          </a:xfrm>
        </p:spPr>
        <p:txBody>
          <a:bodyPr/>
          <a:lstStyle/>
          <a:p>
            <a:r>
              <a:rPr lang="en-US" dirty="0" smtClean="0"/>
              <a:t>What Is A Conficker Worm?</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The Conficker Worm has had a massive effect on government computers, mostly located in Europe.</a:t>
            </a:r>
          </a:p>
          <a:p>
            <a:r>
              <a:rPr lang="en-US" dirty="0" smtClean="0"/>
              <a:t>The biggest impact was on the United Kingdom Ministry of Defense, when they reported that some of their major networks and desktops were infected as well as several submarines and Royal Navy warships. The ships had to be docked and the computer systems quarantined. </a:t>
            </a:r>
          </a:p>
          <a:p>
            <a:r>
              <a:rPr lang="en-US" dirty="0" smtClean="0"/>
              <a:t>The worm also had a large impact on businesses, one instance is when the worm caused an estimated 2.3 million dollars.</a:t>
            </a:r>
            <a:endParaRPr lang="en-US" dirty="0"/>
          </a:p>
        </p:txBody>
      </p:sp>
      <p:sp>
        <p:nvSpPr>
          <p:cNvPr id="3" name="Title 2"/>
          <p:cNvSpPr>
            <a:spLocks noGrp="1"/>
          </p:cNvSpPr>
          <p:nvPr>
            <p:ph type="title"/>
          </p:nvPr>
        </p:nvSpPr>
        <p:spPr/>
        <p:txBody>
          <a:bodyPr/>
          <a:lstStyle/>
          <a:p>
            <a:r>
              <a:rPr lang="en-US" dirty="0" smtClean="0"/>
              <a:t>Impacts Of The Conficker Worm</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There are stages of a Conficker Worm, the earlier stages disable the users features such as;</a:t>
            </a:r>
          </a:p>
          <a:p>
            <a:r>
              <a:rPr lang="en-US" dirty="0" smtClean="0"/>
              <a:t>The user’s auto update</a:t>
            </a:r>
          </a:p>
          <a:p>
            <a:r>
              <a:rPr lang="en-US" dirty="0" smtClean="0"/>
              <a:t>The user’s safe mode</a:t>
            </a:r>
          </a:p>
          <a:p>
            <a:r>
              <a:rPr lang="en-US" dirty="0" smtClean="0"/>
              <a:t>The user’s anti-malware and anti-virus software</a:t>
            </a:r>
          </a:p>
          <a:p>
            <a:pPr>
              <a:buNone/>
            </a:pPr>
            <a:endParaRPr lang="en-US" dirty="0" smtClean="0"/>
          </a:p>
          <a:p>
            <a:pPr>
              <a:buNone/>
            </a:pPr>
            <a:r>
              <a:rPr lang="en-US" dirty="0" smtClean="0"/>
              <a:t>Once the Conficker Worm has successfully disabled the features above it updates to a later version (Conficker E) . This later version downloads and installs a spam </a:t>
            </a:r>
            <a:r>
              <a:rPr lang="en-US" dirty="0" err="1" smtClean="0"/>
              <a:t>bot</a:t>
            </a:r>
            <a:r>
              <a:rPr lang="en-US" dirty="0" smtClean="0"/>
              <a:t> and </a:t>
            </a:r>
            <a:r>
              <a:rPr lang="en-US" dirty="0" err="1" smtClean="0"/>
              <a:t>scareware</a:t>
            </a:r>
            <a:r>
              <a:rPr lang="en-US" dirty="0" smtClean="0"/>
              <a:t>.</a:t>
            </a:r>
          </a:p>
        </p:txBody>
      </p:sp>
      <p:sp>
        <p:nvSpPr>
          <p:cNvPr id="3" name="Title 2"/>
          <p:cNvSpPr>
            <a:spLocks noGrp="1"/>
          </p:cNvSpPr>
          <p:nvPr>
            <p:ph type="title"/>
          </p:nvPr>
        </p:nvSpPr>
        <p:spPr/>
        <p:txBody>
          <a:bodyPr/>
          <a:lstStyle/>
          <a:p>
            <a:r>
              <a:rPr lang="en-US" dirty="0" smtClean="0"/>
              <a:t>What Does A Conficker Worm Do?</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20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326</TotalTime>
  <Words>598</Words>
  <Application>Microsoft Office PowerPoint</Application>
  <PresentationFormat>On-screen Show (4:3)</PresentationFormat>
  <Paragraphs>53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Paper</vt:lpstr>
      <vt:lpstr>Computer and Data Security</vt:lpstr>
      <vt:lpstr>List of Security Risks</vt:lpstr>
      <vt:lpstr>What is a Trojan?</vt:lpstr>
      <vt:lpstr>Different Types of Trojans</vt:lpstr>
      <vt:lpstr>Security Risks Due To Trojans</vt:lpstr>
      <vt:lpstr>How Are The Trojans Distributed?</vt:lpstr>
      <vt:lpstr>What Is A Conficker Worm?</vt:lpstr>
      <vt:lpstr>Impacts Of The Conficker Worm</vt:lpstr>
      <vt:lpstr>What Does A Conficker Worm Do?</vt:lpstr>
      <vt:lpstr>How Can You Protect Yourself?</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and Data Security</dc:title>
  <dc:creator>Ian Brigmann</dc:creator>
  <cp:lastModifiedBy>Ian Brigmann</cp:lastModifiedBy>
  <cp:revision>34</cp:revision>
  <dcterms:created xsi:type="dcterms:W3CDTF">2010-09-03T07:47:06Z</dcterms:created>
  <dcterms:modified xsi:type="dcterms:W3CDTF">2010-09-04T00:59:02Z</dcterms:modified>
</cp:coreProperties>
</file>